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8"/>
  </p:notesMasterIdLst>
  <p:sldIdLst>
    <p:sldId id="256" r:id="rId2"/>
    <p:sldId id="265" r:id="rId3"/>
    <p:sldId id="268" r:id="rId4"/>
    <p:sldId id="289" r:id="rId5"/>
    <p:sldId id="290" r:id="rId6"/>
    <p:sldId id="267" r:id="rId7"/>
    <p:sldId id="291" r:id="rId8"/>
    <p:sldId id="269" r:id="rId9"/>
    <p:sldId id="292" r:id="rId10"/>
    <p:sldId id="270" r:id="rId11"/>
    <p:sldId id="293" r:id="rId12"/>
    <p:sldId id="294" r:id="rId13"/>
    <p:sldId id="295" r:id="rId14"/>
    <p:sldId id="297" r:id="rId15"/>
    <p:sldId id="298" r:id="rId16"/>
    <p:sldId id="271" r:id="rId17"/>
    <p:sldId id="299" r:id="rId18"/>
    <p:sldId id="327" r:id="rId19"/>
    <p:sldId id="301" r:id="rId20"/>
    <p:sldId id="296" r:id="rId21"/>
    <p:sldId id="302" r:id="rId22"/>
    <p:sldId id="328" r:id="rId23"/>
    <p:sldId id="304" r:id="rId24"/>
    <p:sldId id="306" r:id="rId25"/>
    <p:sldId id="325" r:id="rId26"/>
    <p:sldId id="326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angolin" panose="020B0604020202020204" charset="0"/>
      <p:regular r:id="rId33"/>
    </p:embeddedFont>
    <p:embeddedFont>
      <p:font typeface="Inconsolata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Carolina Haustein" initials="MC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285F46-B428-4ADA-BD8E-4313C496D7B2}">
  <a:tblStyle styleId="{1A285F46-B428-4ADA-BD8E-4313C496D7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6" autoAdjust="0"/>
    <p:restoredTop sz="82683" autoAdjust="0"/>
  </p:normalViewPr>
  <p:slideViewPr>
    <p:cSldViewPr>
      <p:cViewPr varScale="1">
        <p:scale>
          <a:sx n="75" d="100"/>
          <a:sy n="75" d="100"/>
        </p:scale>
        <p:origin x="-11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721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El JEP  REALIZA LA</a:t>
            </a:r>
            <a:r>
              <a:rPr lang="es-AR" baseline="0" dirty="0" smtClean="0"/>
              <a:t> LINEA DE CORTE, ESTO IMPLICA QUE LO ESTÁ POR ENCIMA SE LE DARA IMPORTANCIA, LOS QUE QUEDAN DEBAJO QUEDARAN EN SEGUNDO ORDEN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Gestión de Riesgos</a:t>
            </a:r>
            <a:endParaRPr dirty="0"/>
          </a:p>
        </p:txBody>
      </p:sp>
      <p:pic>
        <p:nvPicPr>
          <p:cNvPr id="3" name="Picture 24" descr="logo unca 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501"/>
            <a:ext cx="1008112" cy="9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771026" y="4219575"/>
            <a:ext cx="3877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AR" sz="1600" dirty="0" err="1" smtClean="0"/>
              <a:t>Prof.Titular</a:t>
            </a:r>
            <a:r>
              <a:rPr lang="es-AR" sz="1600" dirty="0" smtClean="0"/>
              <a:t>: Lic. </a:t>
            </a:r>
            <a:r>
              <a:rPr lang="es-AR" sz="1600" dirty="0" err="1" smtClean="0"/>
              <a:t>Maria</a:t>
            </a:r>
            <a:r>
              <a:rPr lang="es-AR" sz="1600" dirty="0" smtClean="0"/>
              <a:t> Carolina Haustein</a:t>
            </a:r>
          </a:p>
          <a:p>
            <a:pPr eaLnBrk="1" hangingPunct="1">
              <a:defRPr/>
            </a:pPr>
            <a:r>
              <a:rPr lang="es-AR" sz="1600" dirty="0" smtClean="0"/>
              <a:t>Prof. Adjunto: Mgtr. </a:t>
            </a:r>
            <a:r>
              <a:rPr lang="es-AR" sz="1600" dirty="0" err="1" smtClean="0"/>
              <a:t>Maria</a:t>
            </a:r>
            <a:r>
              <a:rPr lang="es-AR" sz="1600" dirty="0" smtClean="0"/>
              <a:t> Vanesa Doria</a:t>
            </a:r>
          </a:p>
          <a:p>
            <a:pPr eaLnBrk="1" hangingPunct="1">
              <a:defRPr/>
            </a:pPr>
            <a:r>
              <a:rPr lang="es-AR" sz="1600" dirty="0" smtClean="0"/>
              <a:t>JTP: Lic. Daniela Lobos </a:t>
            </a:r>
            <a:r>
              <a:rPr lang="es-AR" sz="1600" dirty="0" err="1" smtClean="0"/>
              <a:t>Anfuso</a:t>
            </a:r>
            <a:endParaRPr lang="es-AR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95" y="381317"/>
            <a:ext cx="833438" cy="93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06" y="49266"/>
            <a:ext cx="344805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ctrTitle" idx="4294967295"/>
          </p:nvPr>
        </p:nvSpPr>
        <p:spPr>
          <a:xfrm>
            <a:off x="842031" y="990177"/>
            <a:ext cx="581820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 necesario analizar que probabilidad de ocurrencia tiene el riesgo y el impacto:</a:t>
            </a:r>
            <a:endParaRPr dirty="0"/>
          </a:p>
        </p:txBody>
      </p:sp>
      <p:sp>
        <p:nvSpPr>
          <p:cNvPr id="177" name="Google Shape;177;p30"/>
          <p:cNvSpPr txBox="1">
            <a:spLocks noGrp="1"/>
          </p:cNvSpPr>
          <p:nvPr>
            <p:ph type="subTitle" idx="4294967295"/>
          </p:nvPr>
        </p:nvSpPr>
        <p:spPr>
          <a:xfrm>
            <a:off x="827584" y="2571750"/>
            <a:ext cx="7957763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L</a:t>
            </a:r>
            <a:r>
              <a:rPr lang="en" dirty="0" smtClean="0"/>
              <a:t>a probabilidad es un valor que surge de la experincia del equipo de proyecto.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 impacto puede ser 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" dirty="0" smtClean="0"/>
              <a:t>Despreciable: menos del </a:t>
            </a:r>
            <a:r>
              <a:rPr lang="en" dirty="0" smtClean="0"/>
              <a:t>20</a:t>
            </a:r>
            <a:r>
              <a:rPr lang="en" dirty="0" smtClean="0"/>
              <a:t>% </a:t>
            </a:r>
            <a:r>
              <a:rPr lang="en" dirty="0" smtClean="0"/>
              <a:t>de ocurrencia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" dirty="0" smtClean="0"/>
              <a:t>Marginal entre 20 y 40 % de ocurrencia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" dirty="0" smtClean="0"/>
              <a:t>Critico entre </a:t>
            </a:r>
            <a:r>
              <a:rPr lang="en" dirty="0" smtClean="0"/>
              <a:t>41 </a:t>
            </a:r>
            <a:r>
              <a:rPr lang="en" dirty="0" smtClean="0"/>
              <a:t>y </a:t>
            </a:r>
            <a:r>
              <a:rPr lang="en" dirty="0" smtClean="0"/>
              <a:t>69 </a:t>
            </a:r>
            <a:r>
              <a:rPr lang="en" dirty="0" smtClean="0"/>
              <a:t>% de ocurrencia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" dirty="0" smtClean="0"/>
              <a:t>Catastrófico. </a:t>
            </a:r>
            <a:r>
              <a:rPr lang="es-AR" dirty="0" smtClean="0"/>
              <a:t>Mayor o igual a </a:t>
            </a:r>
            <a:r>
              <a:rPr lang="en" dirty="0" smtClean="0"/>
              <a:t>70</a:t>
            </a:r>
            <a:r>
              <a:rPr lang="en" dirty="0" smtClean="0"/>
              <a:t>% de ocurrencia</a:t>
            </a:r>
            <a:endParaRPr dirty="0"/>
          </a:p>
        </p:txBody>
      </p:sp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79" name="Google Shape;179;p30" descr="DeathtoStock_Clementin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76374"/>
              </p:ext>
            </p:extLst>
          </p:nvPr>
        </p:nvGraphicFramePr>
        <p:xfrm>
          <a:off x="395536" y="267494"/>
          <a:ext cx="8353426" cy="460542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72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2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7513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Riesgo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Categoría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Probabilidad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Impacto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4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RI01 Errores en la estimación del presupuesto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aseline="0" dirty="0" smtClean="0"/>
                        <a:t>TP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5%</a:t>
                      </a:r>
                      <a:endParaRPr lang="es-A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DESPRECIABLE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4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RI02 Cambio de políticas de gestión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aseline="0" dirty="0" smtClean="0"/>
                        <a:t>IN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40%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MARGINAL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5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RI03 Seguridad del Sitio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60%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+mn-lt"/>
                          <a:cs typeface="+mn-cs"/>
                        </a:rPr>
                        <a:t>CRITICO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5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RI04 Soporte y mantenimiento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DP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30%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MARGINAL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54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RI05 Inexperiencia del equipo técnico 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25%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MARGINAL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77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RI06 Dificultad de comunicación entre los miembros del grupo de desarrollo del proyecto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aseline="0" dirty="0" smtClean="0"/>
                        <a:t>TEP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70%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CATASTROFICO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500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RI07 Desconocimiento o poco conocimiento por parte del equipo de desarrollo en la utilización de la herramientas web</a:t>
                      </a:r>
                      <a:endParaRPr lang="es-AR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20%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MARGINAL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2" marB="45712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0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16005"/>
              </p:ext>
            </p:extLst>
          </p:nvPr>
        </p:nvGraphicFramePr>
        <p:xfrm>
          <a:off x="467544" y="411510"/>
          <a:ext cx="8280401" cy="417510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77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0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06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Riesgo</a:t>
                      </a:r>
                      <a:endParaRPr lang="es-AR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200" dirty="0" smtClean="0"/>
                        <a:t>Categoría</a:t>
                      </a:r>
                      <a:endParaRPr lang="es-AR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400" dirty="0" smtClean="0"/>
                        <a:t>Probabilidad</a:t>
                      </a:r>
                      <a:endParaRPr lang="es-AR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Impacto</a:t>
                      </a:r>
                      <a:endParaRPr lang="es-AR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686">
                <a:tc>
                  <a:txBody>
                    <a:bodyPr/>
                    <a:lstStyle/>
                    <a:p>
                      <a:pPr algn="just"/>
                      <a:r>
                        <a:rPr lang="es-AR" sz="1400" dirty="0" smtClean="0"/>
                        <a:t>RI-06 </a:t>
                      </a:r>
                      <a:r>
                        <a:rPr lang="es-ES_tradnl" sz="1400" dirty="0" smtClean="0"/>
                        <a:t>Dificultad de comunicación entre los miembros del grupo de desarrollo del proyecto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TEP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70%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CATASTRÓFICO</a:t>
                      </a:r>
                      <a:endParaRPr lang="es-A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252">
                <a:tc>
                  <a:txBody>
                    <a:bodyPr/>
                    <a:lstStyle/>
                    <a:p>
                      <a:pPr algn="just"/>
                      <a:r>
                        <a:rPr lang="es-AR" sz="1400" dirty="0" smtClean="0"/>
                        <a:t>RI – 03 </a:t>
                      </a:r>
                      <a:r>
                        <a:rPr lang="es-ES_tradnl" sz="1400" dirty="0" smtClean="0"/>
                        <a:t>Seguridad del Sitio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TEP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60%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50" dirty="0" smtClean="0"/>
                        <a:t>CRITICO</a:t>
                      </a:r>
                      <a:endParaRPr lang="es-AR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</a:tr>
              <a:tr h="3242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/>
                        <a:t>RI-05 </a:t>
                      </a:r>
                      <a:r>
                        <a:rPr lang="es-ES_tradnl" sz="1400" dirty="0" smtClean="0"/>
                        <a:t>Inexperiencia del equipo técnico </a:t>
                      </a:r>
                      <a:endParaRPr lang="es-ES_tradnl" sz="14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TEP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25%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CRITICO</a:t>
                      </a:r>
                      <a:endParaRPr lang="es-A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334">
                <a:tc gridSpan="4">
                  <a:txBody>
                    <a:bodyPr/>
                    <a:lstStyle/>
                    <a:p>
                      <a:pPr algn="ctr"/>
                      <a:r>
                        <a:rPr lang="es-AR" sz="1400" b="1" dirty="0" smtClean="0"/>
                        <a:t>LINEA DE CORTE</a:t>
                      </a:r>
                      <a:endParaRPr lang="es-A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/>
                        <a:t>RI-02 </a:t>
                      </a:r>
                      <a:r>
                        <a:rPr lang="es-ES_tradnl" sz="1400" dirty="0" smtClean="0"/>
                        <a:t>Cambio de políticas de gestión</a:t>
                      </a:r>
                      <a:endParaRPr lang="es-ES_tradnl" sz="14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IN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40%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>
                          <a:latin typeface="+mn-lt"/>
                          <a:cs typeface="+mn-cs"/>
                        </a:rPr>
                        <a:t>MARGINAL</a:t>
                      </a:r>
                      <a:endParaRPr lang="es-A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</a:tr>
              <a:tr h="365757">
                <a:tc>
                  <a:txBody>
                    <a:bodyPr/>
                    <a:lstStyle/>
                    <a:p>
                      <a:pPr algn="just"/>
                      <a:r>
                        <a:rPr lang="es-AR" sz="1400" dirty="0" smtClean="0"/>
                        <a:t>RI</a:t>
                      </a:r>
                      <a:r>
                        <a:rPr lang="es-AR" sz="1400" baseline="0" dirty="0" smtClean="0"/>
                        <a:t>- 04 </a:t>
                      </a:r>
                      <a:r>
                        <a:rPr lang="es-ES_tradnl" sz="1400" dirty="0" smtClean="0"/>
                        <a:t>Soporte y mantenimiento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DP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30%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MARGINAL</a:t>
                      </a:r>
                      <a:endParaRPr lang="es-A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06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/>
                        <a:t>RI- 07 </a:t>
                      </a:r>
                      <a:r>
                        <a:rPr lang="es-ES_tradnl" sz="1400" dirty="0" smtClean="0"/>
                        <a:t>Desconocimiento o poco conocimiento por parte del equipo de desarrollo en la utilización de la herramientas web</a:t>
                      </a:r>
                      <a:endParaRPr lang="es-AR" sz="14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TEP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20%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MARGINAL</a:t>
                      </a:r>
                      <a:endParaRPr lang="es-A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00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/>
                        <a:t>RI – 01 </a:t>
                      </a:r>
                      <a:r>
                        <a:rPr lang="es-ES_tradnl" sz="1400" dirty="0" smtClean="0"/>
                        <a:t>Errores en la estimación del presupuesto</a:t>
                      </a:r>
                      <a:endParaRPr lang="es-ES_tradnl" sz="14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TP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5%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 smtClean="0"/>
                        <a:t>MARGINAL</a:t>
                      </a:r>
                      <a:endParaRPr lang="es-AR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5" marB="4571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0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0"/>
            <a:ext cx="84820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15694" y="699542"/>
            <a:ext cx="1943100" cy="417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73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 idx="4294967295"/>
          </p:nvPr>
        </p:nvSpPr>
        <p:spPr>
          <a:xfrm>
            <a:off x="2663400" y="3873625"/>
            <a:ext cx="3621900" cy="9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Planeación del Riesgo</a:t>
            </a:r>
            <a:endParaRPr sz="18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3811"/>
            <a:ext cx="3240360" cy="32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393746" y="593227"/>
            <a:ext cx="2319160" cy="3294631"/>
            <a:chOff x="393746" y="593227"/>
            <a:chExt cx="2319160" cy="3294631"/>
          </a:xfrm>
        </p:grpSpPr>
        <p:sp>
          <p:nvSpPr>
            <p:cNvPr id="6" name="5 Rectángulo"/>
            <p:cNvSpPr/>
            <p:nvPr/>
          </p:nvSpPr>
          <p:spPr>
            <a:xfrm>
              <a:off x="393746" y="593227"/>
              <a:ext cx="2319160" cy="32946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es-AR" sz="1800" b="1" dirty="0">
                  <a:solidFill>
                    <a:srgbClr val="002060"/>
                  </a:solidFill>
                </a:rPr>
                <a:t>Plan de Acción</a:t>
              </a:r>
            </a:p>
            <a:p>
              <a:pPr marL="285750" indent="-285750" eaLnBrk="1" hangingPunct="1">
                <a:buFont typeface="Arial" pitchFamily="34" charset="0"/>
                <a:buChar char="•"/>
              </a:pPr>
              <a:endParaRPr lang="es-AR" sz="1600" b="1" dirty="0" smtClean="0">
                <a:solidFill>
                  <a:srgbClr val="002060"/>
                </a:solidFill>
              </a:endParaRPr>
            </a:p>
            <a:p>
              <a:pPr marL="285750" indent="-285750" eaLnBrk="1" hangingPunct="1">
                <a:buFont typeface="Arial" pitchFamily="34" charset="0"/>
                <a:buChar char="•"/>
              </a:pPr>
              <a:r>
                <a:rPr lang="es-AR" sz="1600" b="1" dirty="0" smtClean="0">
                  <a:solidFill>
                    <a:srgbClr val="002060"/>
                  </a:solidFill>
                </a:rPr>
                <a:t>Estrategia reactiva</a:t>
              </a:r>
              <a:endParaRPr lang="es-AR" sz="1600" b="1" dirty="0">
                <a:solidFill>
                  <a:srgbClr val="002060"/>
                </a:solidFill>
              </a:endParaRPr>
            </a:p>
            <a:p>
              <a:pPr marL="285750" indent="-285750" eaLnBrk="1" hangingPunct="1">
                <a:buFont typeface="Arial" pitchFamily="34" charset="0"/>
                <a:buChar char="•"/>
              </a:pPr>
              <a:r>
                <a:rPr lang="es-AR" sz="1600" b="1" dirty="0" smtClean="0">
                  <a:solidFill>
                    <a:srgbClr val="002060"/>
                  </a:solidFill>
                </a:rPr>
                <a:t>Modo bombero</a:t>
              </a:r>
              <a:endParaRPr lang="es-AR" sz="1600" b="1" dirty="0">
                <a:solidFill>
                  <a:srgbClr val="002060"/>
                </a:solidFill>
              </a:endParaRPr>
            </a:p>
            <a:p>
              <a:pPr marL="285750" indent="-285750" eaLnBrk="1" hangingPunct="1">
                <a:buFont typeface="Arial" pitchFamily="34" charset="0"/>
                <a:buChar char="•"/>
              </a:pPr>
              <a:r>
                <a:rPr lang="es-AR" sz="1600" b="1" dirty="0" smtClean="0">
                  <a:solidFill>
                    <a:srgbClr val="002060"/>
                  </a:solidFill>
                </a:rPr>
                <a:t>Gestión de Crisis</a:t>
              </a:r>
            </a:p>
            <a:p>
              <a:pPr eaLnBrk="1" hangingPunct="1"/>
              <a:endParaRPr lang="es-AR" b="1" dirty="0">
                <a:solidFill>
                  <a:srgbClr val="002060"/>
                </a:solidFill>
              </a:endParaRPr>
            </a:p>
            <a:p>
              <a:pPr eaLnBrk="1" hangingPunct="1"/>
              <a:endParaRPr lang="es-AR" b="1" dirty="0" smtClean="0">
                <a:solidFill>
                  <a:srgbClr val="002060"/>
                </a:solidFill>
              </a:endParaRPr>
            </a:p>
            <a:p>
              <a:pPr eaLnBrk="1" hangingPunct="1"/>
              <a:endParaRPr lang="es-AR" b="1" dirty="0">
                <a:solidFill>
                  <a:srgbClr val="002060"/>
                </a:solidFill>
              </a:endParaRPr>
            </a:p>
            <a:p>
              <a:pPr eaLnBrk="1" hangingPunct="1"/>
              <a:endParaRPr lang="es-AR" b="1" dirty="0" smtClean="0">
                <a:solidFill>
                  <a:srgbClr val="002060"/>
                </a:solidFill>
              </a:endParaRPr>
            </a:p>
            <a:p>
              <a:pPr eaLnBrk="1" hangingPunct="1"/>
              <a:endParaRPr lang="es-AR" b="1" dirty="0">
                <a:solidFill>
                  <a:srgbClr val="002060"/>
                </a:solidFill>
              </a:endParaRPr>
            </a:p>
            <a:p>
              <a:pPr eaLnBrk="1" hangingPunct="1"/>
              <a:endParaRPr lang="es-AR" b="1" dirty="0" smtClean="0">
                <a:solidFill>
                  <a:srgbClr val="002060"/>
                </a:solidFill>
              </a:endParaRPr>
            </a:p>
            <a:p>
              <a:pPr eaLnBrk="1" hangingPunct="1"/>
              <a:endParaRPr lang="es-AR" b="1" dirty="0">
                <a:solidFill>
                  <a:srgbClr val="002060"/>
                </a:solidFill>
              </a:endParaRPr>
            </a:p>
            <a:p>
              <a:pPr marL="285750" indent="-285750" algn="ctr">
                <a:buFont typeface="Arial" pitchFamily="34" charset="0"/>
                <a:buChar char="•"/>
              </a:pPr>
              <a:endParaRPr lang="es-AR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616995" y="2273626"/>
              <a:ext cx="1872661" cy="1388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6228123" y="575531"/>
            <a:ext cx="2462214" cy="3259222"/>
            <a:chOff x="6228123" y="575531"/>
            <a:chExt cx="2462214" cy="3259222"/>
          </a:xfrm>
        </p:grpSpPr>
        <p:sp>
          <p:nvSpPr>
            <p:cNvPr id="2" name="1 Rectángulo"/>
            <p:cNvSpPr/>
            <p:nvPr/>
          </p:nvSpPr>
          <p:spPr>
            <a:xfrm>
              <a:off x="6228123" y="575531"/>
              <a:ext cx="2462214" cy="32592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Plan </a:t>
              </a:r>
              <a:r>
                <a:rPr lang="es-A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r>
                <a:rPr lang="es-AR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e Contingencia</a:t>
              </a:r>
            </a:p>
            <a:p>
              <a:pPr algn="ctr"/>
              <a:endParaRPr lang="es-AR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s-A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Estrategia proactiva</a:t>
              </a:r>
            </a:p>
            <a:p>
              <a:pPr algn="ctr"/>
              <a:endParaRPr lang="es-AR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s-AR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Evaluación previa de los riesgos</a:t>
              </a:r>
            </a:p>
            <a:p>
              <a:pPr algn="ctr"/>
              <a:endParaRPr lang="es-AR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s-AR" sz="16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s-AR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s-AR" sz="16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s-AR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40000">
              <a:off x="6573405" y="2530944"/>
              <a:ext cx="177165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29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2;p18"/>
          <p:cNvSpPr txBox="1">
            <a:spLocks noGrp="1"/>
          </p:cNvSpPr>
          <p:nvPr>
            <p:ph type="title"/>
          </p:nvPr>
        </p:nvSpPr>
        <p:spPr>
          <a:xfrm>
            <a:off x="899592" y="922262"/>
            <a:ext cx="587636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Planeación del Riesgo</a:t>
            </a:r>
            <a:endParaRPr sz="3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18984"/>
              </p:ext>
            </p:extLst>
          </p:nvPr>
        </p:nvGraphicFramePr>
        <p:xfrm>
          <a:off x="529976" y="2427734"/>
          <a:ext cx="8218488" cy="21747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44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4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9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5104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Riesgo</a:t>
                      </a:r>
                      <a:endParaRPr lang="es-AR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400" dirty="0" smtClean="0"/>
                        <a:t>Probabilidad</a:t>
                      </a:r>
                      <a:endParaRPr lang="es-AR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Estrategia</a:t>
                      </a:r>
                      <a:endParaRPr lang="es-AR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2605">
                <a:tc>
                  <a:txBody>
                    <a:bodyPr/>
                    <a:lstStyle/>
                    <a:p>
                      <a:pPr algn="just"/>
                      <a:r>
                        <a:rPr lang="es-AR" sz="1600" dirty="0" smtClean="0"/>
                        <a:t>RI-06 </a:t>
                      </a:r>
                      <a:r>
                        <a:rPr lang="es-ES_tradnl" sz="1600" dirty="0" smtClean="0"/>
                        <a:t>Dificultad de comunicación entre los miembros del grupo de desarrollo del proyecto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70%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 smtClean="0">
                          <a:solidFill>
                            <a:schemeClr val="tx1"/>
                          </a:solidFill>
                        </a:rPr>
                        <a:t>REDUCIR/CONTROLAR/MITIGAR</a:t>
                      </a:r>
                      <a:endParaRPr lang="es-A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5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RI03 Seguridad del Sitio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solidFill>
                            <a:schemeClr val="tx1"/>
                          </a:solidFill>
                        </a:rPr>
                        <a:t>EVITAR</a:t>
                      </a:r>
                      <a:endParaRPr lang="es-A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 anchor="ctr"/>
                </a:tc>
              </a:tr>
              <a:tr h="4835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 smtClean="0"/>
                        <a:t>RI-05 </a:t>
                      </a:r>
                      <a:r>
                        <a:rPr lang="es-ES_tradnl" sz="1600" dirty="0" smtClean="0"/>
                        <a:t>Inexperiencia del equipo técnico 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25%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solidFill>
                            <a:schemeClr val="tx1"/>
                          </a:solidFill>
                        </a:rPr>
                        <a:t>TRANSFERIR</a:t>
                      </a:r>
                      <a:endParaRPr lang="es-AR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5" marR="91425" marT="45728" marB="4572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7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1" name="10 CuadroTexto"/>
          <p:cNvSpPr txBox="1"/>
          <p:nvPr/>
        </p:nvSpPr>
        <p:spPr>
          <a:xfrm>
            <a:off x="665464" y="862722"/>
            <a:ext cx="79373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AR" sz="1600" b="1" dirty="0" smtClean="0">
                <a:solidFill>
                  <a:srgbClr val="002060"/>
                </a:solidFill>
              </a:rPr>
              <a:t>EVITAR: Se </a:t>
            </a:r>
            <a:r>
              <a:rPr lang="es-AR" sz="1600" b="1" dirty="0">
                <a:solidFill>
                  <a:srgbClr val="002060"/>
                </a:solidFill>
              </a:rPr>
              <a:t>modifica el plan de  proyecto para evitar el </a:t>
            </a:r>
            <a:r>
              <a:rPr lang="es-AR" sz="1600" b="1" dirty="0" smtClean="0">
                <a:solidFill>
                  <a:srgbClr val="002060"/>
                </a:solidFill>
              </a:rPr>
              <a:t>riesgo. </a:t>
            </a:r>
            <a:r>
              <a:rPr lang="es-MX" sz="1600" b="1" dirty="0">
                <a:solidFill>
                  <a:srgbClr val="002060"/>
                </a:solidFill>
              </a:rPr>
              <a:t>Por ejemplo, si traer una tecnología importada traerá graves problemas en el equipo que desarrolla el proyecto, “evitar” sería desestimar la utilización de esa tecnología y reemplazarla por alguna otra</a:t>
            </a:r>
            <a:r>
              <a:rPr lang="es-MX" sz="16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endParaRPr lang="es-AR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AR" sz="1600" b="1" dirty="0" smtClean="0">
                <a:solidFill>
                  <a:srgbClr val="002060"/>
                </a:solidFill>
              </a:rPr>
              <a:t>REDUCIR/CONTROLAR/MITIGAR: la  </a:t>
            </a:r>
            <a:r>
              <a:rPr lang="es-AR" sz="1600" b="1" dirty="0">
                <a:solidFill>
                  <a:srgbClr val="002060"/>
                </a:solidFill>
              </a:rPr>
              <a:t>probabilidad de </a:t>
            </a:r>
            <a:r>
              <a:rPr lang="es-AR" sz="1600" b="1" dirty="0" smtClean="0">
                <a:solidFill>
                  <a:srgbClr val="002060"/>
                </a:solidFill>
              </a:rPr>
              <a:t>ocurrencia </a:t>
            </a:r>
            <a:r>
              <a:rPr lang="es-MX" sz="1600" b="1" dirty="0">
                <a:solidFill>
                  <a:srgbClr val="002060"/>
                </a:solidFill>
              </a:rPr>
              <a:t>o bien su impacto si acaba </a:t>
            </a:r>
            <a:r>
              <a:rPr lang="es-MX" sz="1600" b="1" dirty="0" smtClean="0">
                <a:solidFill>
                  <a:srgbClr val="002060"/>
                </a:solidFill>
              </a:rPr>
              <a:t>materializándose. </a:t>
            </a:r>
            <a:r>
              <a:rPr lang="es-MX" sz="1600" b="1" dirty="0">
                <a:solidFill>
                  <a:srgbClr val="002060"/>
                </a:solidFill>
              </a:rPr>
              <a:t>Por ejemplo: Aplicar pruebas (</a:t>
            </a:r>
            <a:r>
              <a:rPr lang="es-MX" sz="1600" b="1" dirty="0" err="1">
                <a:solidFill>
                  <a:srgbClr val="002060"/>
                </a:solidFill>
              </a:rPr>
              <a:t>tests</a:t>
            </a:r>
            <a:r>
              <a:rPr lang="es-MX" sz="1600" b="1" dirty="0">
                <a:solidFill>
                  <a:srgbClr val="002060"/>
                </a:solidFill>
              </a:rPr>
              <a:t>). Desarrollar prototipos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AR" sz="16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AR" sz="1600" b="1" dirty="0" smtClean="0">
                <a:solidFill>
                  <a:srgbClr val="002060"/>
                </a:solidFill>
              </a:rPr>
              <a:t>ASUMIR: Aceptar </a:t>
            </a:r>
            <a:r>
              <a:rPr lang="es-AR" sz="1600" b="1" dirty="0">
                <a:solidFill>
                  <a:srgbClr val="002060"/>
                </a:solidFill>
              </a:rPr>
              <a:t>las </a:t>
            </a:r>
            <a:r>
              <a:rPr lang="es-AR" sz="1600" b="1" dirty="0" smtClean="0">
                <a:solidFill>
                  <a:srgbClr val="002060"/>
                </a:solidFill>
              </a:rPr>
              <a:t>consecuencias.</a:t>
            </a:r>
            <a:r>
              <a:rPr lang="es-MX" sz="1600" b="1" dirty="0">
                <a:solidFill>
                  <a:srgbClr val="002060"/>
                </a:solidFill>
              </a:rPr>
              <a:t> dejar establecida una política de cómo actuar en caso que ocurra el evento negativo. Por ejemplo, instrucciones de cómo seguir el trabajo en caso que exista un corte de energía. </a:t>
            </a:r>
            <a:endParaRPr lang="es-AR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AR" sz="16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AR" sz="1600" b="1" dirty="0" smtClean="0">
                <a:solidFill>
                  <a:srgbClr val="002060"/>
                </a:solidFill>
              </a:rPr>
              <a:t>TRANSFERIR: </a:t>
            </a:r>
            <a:r>
              <a:rPr lang="es-MX" sz="1600" b="1" dirty="0">
                <a:solidFill>
                  <a:srgbClr val="002060"/>
                </a:solidFill>
              </a:rPr>
              <a:t>trasladar el impacto negativo del riesgo hacia un </a:t>
            </a:r>
            <a:r>
              <a:rPr lang="es-MX" sz="1600" b="1" dirty="0" smtClean="0">
                <a:solidFill>
                  <a:srgbClr val="002060"/>
                </a:solidFill>
              </a:rPr>
              <a:t>tercero. Por ejemplo: si se decide traer la tecnología importada contratar un personal especializado en esa tecnología.</a:t>
            </a:r>
            <a:endParaRPr lang="es-AR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AR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s-AR" sz="1600" b="1" dirty="0">
              <a:solidFill>
                <a:srgbClr val="00206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8540" y="339502"/>
            <a:ext cx="571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/>
              <a:t>Manejo o tratamiento del Riesgo</a:t>
            </a:r>
            <a:endParaRPr lang="es-A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2;p18"/>
          <p:cNvSpPr txBox="1">
            <a:spLocks noGrp="1"/>
          </p:cNvSpPr>
          <p:nvPr>
            <p:ph type="title"/>
          </p:nvPr>
        </p:nvSpPr>
        <p:spPr>
          <a:xfrm>
            <a:off x="899592" y="267494"/>
            <a:ext cx="587636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Planeación del Riesgo</a:t>
            </a:r>
            <a:endParaRPr sz="3600" dirty="0"/>
          </a:p>
        </p:txBody>
      </p:sp>
      <p:sp>
        <p:nvSpPr>
          <p:cNvPr id="2" name="1 Rectángulo"/>
          <p:cNvSpPr/>
          <p:nvPr/>
        </p:nvSpPr>
        <p:spPr>
          <a:xfrm>
            <a:off x="683568" y="1131590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RI-06 </a:t>
            </a:r>
            <a:r>
              <a:rPr lang="es-ES" sz="16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Dificultad de la comunicación entre los miembros del grupo de desarrollo </a:t>
            </a:r>
            <a:r>
              <a:rPr lang="es-AR" sz="16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 proyecto.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 de Acción: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Realizar talleres y actividades integradoras.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ES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Reuniones semanales entre informáticos y bibliotecarios en donde se expresen </a:t>
            </a:r>
            <a:r>
              <a:rPr lang="es-AR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diferencias de criterios.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 de Contingencia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Disparador: 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problemas laborales entre el equipo de desarrollo, deficiencia en la calidad del producto en las fases en donde las actividades sean multidisciplinarias. Se deberá: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Contratar un personal capacitado para validar las funciones desde el punto de vista bibliotecario/informático. </a:t>
            </a:r>
            <a:endParaRPr lang="es-A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Remover a los miembros del equipo que no posean una predisposición al trabajo </a:t>
            </a:r>
            <a:r>
              <a:rPr lang="es-A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grupo y multidisciplinario.</a:t>
            </a:r>
          </a:p>
        </p:txBody>
      </p:sp>
    </p:spTree>
    <p:extLst>
      <p:ext uri="{BB962C8B-B14F-4D97-AF65-F5344CB8AC3E}">
        <p14:creationId xmlns:p14="http://schemas.microsoft.com/office/powerpoint/2010/main" val="14411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2;p18"/>
          <p:cNvSpPr txBox="1">
            <a:spLocks noGrp="1"/>
          </p:cNvSpPr>
          <p:nvPr>
            <p:ph type="title"/>
          </p:nvPr>
        </p:nvSpPr>
        <p:spPr>
          <a:xfrm>
            <a:off x="899592" y="267494"/>
            <a:ext cx="587636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Planeación del Riesgo</a:t>
            </a:r>
            <a:endParaRPr sz="3600" dirty="0"/>
          </a:p>
        </p:txBody>
      </p:sp>
      <p:sp>
        <p:nvSpPr>
          <p:cNvPr id="2" name="1 Rectángulo"/>
          <p:cNvSpPr/>
          <p:nvPr/>
        </p:nvSpPr>
        <p:spPr>
          <a:xfrm>
            <a:off x="683568" y="1131590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RI-03 </a:t>
            </a:r>
            <a:r>
              <a:rPr lang="es-AR" sz="16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Seguridad del Sitio.</a:t>
            </a:r>
            <a:endParaRPr lang="es-AR" sz="1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 de Acción: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r>
              <a:rPr lang="es-MX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MX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nstalar </a:t>
            </a:r>
            <a:r>
              <a:rPr lang="es-MX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 aplicación web que funcione como protección firewall o cortafuegos ante conexiones no </a:t>
            </a:r>
            <a:r>
              <a:rPr lang="es-MX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deseadas</a:t>
            </a:r>
            <a:r>
              <a:rPr lang="es-MX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A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 de Contingencia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sz="16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Disparador: </a:t>
            </a:r>
            <a:r>
              <a:rPr lang="es-AR" sz="1600" dirty="0">
                <a:solidFill>
                  <a:srgbClr val="002060"/>
                </a:solidFill>
              </a:rPr>
              <a:t>un mal código o configuraciones incorrectas</a:t>
            </a:r>
            <a:r>
              <a:rPr lang="es-AR" sz="1600" dirty="0"/>
              <a:t>.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 deberá: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Revisar el código y corregirlo. </a:t>
            </a:r>
            <a:endParaRPr lang="es-A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A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Identificar la versión estable del código con un nombre para diferenciarlo de la versión con fallas..</a:t>
            </a:r>
            <a:endParaRPr lang="es-A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2;p18"/>
          <p:cNvSpPr txBox="1">
            <a:spLocks noGrp="1"/>
          </p:cNvSpPr>
          <p:nvPr>
            <p:ph type="title"/>
          </p:nvPr>
        </p:nvSpPr>
        <p:spPr>
          <a:xfrm>
            <a:off x="899592" y="267494"/>
            <a:ext cx="587636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Planeación del Riesgo</a:t>
            </a:r>
            <a:endParaRPr sz="36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83568" y="1017884"/>
            <a:ext cx="6092386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RI-05 Inexperiencia del equipo informático / bibliotecario en el desarrollo e  implementación del proyecto.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 de Acción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Cursos de capacitación de tecnología Web y administración de componentes Web 2.0 </a:t>
            </a:r>
            <a:r>
              <a:rPr lang="es-AR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 el personal bibliotecario.</a:t>
            </a:r>
            <a:endParaRPr lang="es-ES" sz="16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AR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Contratar personal Informático especializado en:</a:t>
            </a:r>
          </a:p>
          <a:p>
            <a:pPr lvl="1" algn="just">
              <a:defRPr/>
            </a:pPr>
            <a:r>
              <a:rPr lang="es-AR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Tecnología Web.</a:t>
            </a:r>
          </a:p>
          <a:p>
            <a:pPr lvl="1" algn="just">
              <a:defRPr/>
            </a:pPr>
            <a:r>
              <a:rPr lang="es-AR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Base de Datos.</a:t>
            </a:r>
          </a:p>
          <a:p>
            <a:pPr lvl="1" algn="just">
              <a:defRPr/>
            </a:pPr>
            <a:r>
              <a:rPr lang="es-AR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Diseño de Páginas Web.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 de Contingencia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sz="1600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Disparador:</a:t>
            </a:r>
            <a:r>
              <a:rPr lang="es-ES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plan de avance no refleja los resultados esperados, falta de calidad </a:t>
            </a:r>
            <a:r>
              <a:rPr lang="es-AR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el producto. Se deberá: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1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Contratar una Consultoría Experta en tecnología Web 2.0</a:t>
            </a:r>
            <a:endParaRPr lang="es-AR" sz="16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Font typeface="Wingdings" pitchFamily="2" charset="2"/>
              <a:buNone/>
              <a:defRPr/>
            </a:pPr>
            <a:endParaRPr lang="es-AR" sz="16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es-A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827584" y="2515663"/>
            <a:ext cx="3966600" cy="1812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3200" dirty="0"/>
              <a:t>ingeniero informático estadounidense </a:t>
            </a:r>
            <a:endParaRPr lang="es-AR" sz="3200" dirty="0"/>
          </a:p>
        </p:txBody>
      </p:sp>
      <p:pic>
        <p:nvPicPr>
          <p:cNvPr id="132" name="Google Shape;132;p25" descr="DeathtoStock_CreativeSpace4-11.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832" y="1275370"/>
            <a:ext cx="5001769" cy="857400"/>
          </a:xfrm>
        </p:spPr>
        <p:txBody>
          <a:bodyPr/>
          <a:lstStyle/>
          <a:p>
            <a:r>
              <a:rPr lang="es-AR" dirty="0"/>
              <a:t>Proceso de administración de Riesgos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Barry </a:t>
            </a:r>
            <a:r>
              <a:rPr lang="es-AR" dirty="0" err="1" smtClean="0"/>
              <a:t>Boehm</a:t>
            </a:r>
            <a:endParaRPr lang="es-AR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5417604" y="573468"/>
            <a:ext cx="2966737" cy="311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13;p23"/>
          <p:cNvSpPr txBox="1">
            <a:spLocks/>
          </p:cNvSpPr>
          <p:nvPr/>
        </p:nvSpPr>
        <p:spPr>
          <a:xfrm>
            <a:off x="539552" y="267494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Inconsolata"/>
              <a:buNone/>
              <a:defRPr sz="20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r>
              <a:rPr lang="es-MX" sz="2800" b="1" smtClean="0"/>
              <a:t>Método de Gestión de Riesgo</a:t>
            </a:r>
            <a:endParaRPr lang="es-MX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10"/>
            <a:ext cx="84820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659811" y="554385"/>
            <a:ext cx="1943100" cy="417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7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483518"/>
            <a:ext cx="8229600" cy="14160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s-A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VALORACION </a:t>
            </a:r>
            <a:r>
              <a:rPr lang="es-ES" sz="2000" dirty="0" smtClean="0">
                <a:solidFill>
                  <a:srgbClr val="002060"/>
                </a:solidFill>
              </a:rPr>
              <a:t>una forma de priorizar los riesgos</a:t>
            </a:r>
            <a:endParaRPr lang="es-A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dirty="0" smtClean="0">
                <a:solidFill>
                  <a:srgbClr val="002060"/>
                </a:solidFill>
              </a:rPr>
              <a:t>–muy bajo(&lt;10%),</a:t>
            </a:r>
          </a:p>
          <a:p>
            <a:pPr>
              <a:defRPr/>
            </a:pPr>
            <a:r>
              <a:rPr lang="es-ES" sz="2000" dirty="0" smtClean="0">
                <a:solidFill>
                  <a:srgbClr val="002060"/>
                </a:solidFill>
              </a:rPr>
              <a:t>–bajo(11-25%),</a:t>
            </a:r>
          </a:p>
          <a:p>
            <a:pPr>
              <a:defRPr/>
            </a:pPr>
            <a:r>
              <a:rPr lang="es-ES" sz="2000" dirty="0" smtClean="0">
                <a:solidFill>
                  <a:srgbClr val="002060"/>
                </a:solidFill>
              </a:rPr>
              <a:t>– Moderado (medio) (26-50%)</a:t>
            </a:r>
          </a:p>
          <a:p>
            <a:pPr>
              <a:defRPr/>
            </a:pPr>
            <a:r>
              <a:rPr lang="es-ES" sz="2000" dirty="0" smtClean="0">
                <a:solidFill>
                  <a:srgbClr val="002060"/>
                </a:solidFill>
              </a:rPr>
              <a:t>–Alto (51-75%)</a:t>
            </a:r>
          </a:p>
          <a:p>
            <a:pPr>
              <a:defRPr/>
            </a:pPr>
            <a:r>
              <a:rPr lang="es-ES" sz="2000" dirty="0" smtClean="0">
                <a:solidFill>
                  <a:srgbClr val="002060"/>
                </a:solidFill>
              </a:rPr>
              <a:t>–muy alto (&gt;75%).</a:t>
            </a:r>
          </a:p>
          <a:p>
            <a:pPr algn="just">
              <a:buFont typeface="Wingdings" pitchFamily="2" charset="2"/>
              <a:buNone/>
              <a:defRPr/>
            </a:pPr>
            <a:endParaRPr lang="es-A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487570"/>
              </p:ext>
            </p:extLst>
          </p:nvPr>
        </p:nvGraphicFramePr>
        <p:xfrm>
          <a:off x="467937" y="2499742"/>
          <a:ext cx="8229600" cy="2483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671">
                <a:tc>
                  <a:txBody>
                    <a:bodyPr/>
                    <a:lstStyle/>
                    <a:p>
                      <a:endParaRPr lang="es-A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Calibri" pitchFamily="34" charset="0"/>
                          <a:cs typeface="Calibri" pitchFamily="34" charset="0"/>
                        </a:rPr>
                        <a:t>DESPRECIABLE</a:t>
                      </a:r>
                      <a:endParaRPr lang="es-A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Calibri" pitchFamily="34" charset="0"/>
                          <a:cs typeface="Calibri" pitchFamily="34" charset="0"/>
                        </a:rPr>
                        <a:t>MARGINAL</a:t>
                      </a:r>
                      <a:endParaRPr lang="es-A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Calibri" pitchFamily="34" charset="0"/>
                          <a:cs typeface="Calibri" pitchFamily="34" charset="0"/>
                        </a:rPr>
                        <a:t>CRITICO</a:t>
                      </a:r>
                      <a:endParaRPr lang="es-A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Calibri" pitchFamily="34" charset="0"/>
                          <a:cs typeface="Calibri" pitchFamily="34" charset="0"/>
                        </a:rPr>
                        <a:t>CATASTROFICO</a:t>
                      </a:r>
                      <a:endParaRPr lang="es-AR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s-AR" sz="1600" b="1" dirty="0" smtClean="0"/>
                        <a:t>MUY ALTO</a:t>
                      </a:r>
                      <a:endParaRPr lang="es-AR" sz="1600" b="1" dirty="0"/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70">
                <a:tc>
                  <a:txBody>
                    <a:bodyPr/>
                    <a:lstStyle/>
                    <a:p>
                      <a:r>
                        <a:rPr lang="es-AR" sz="1600" b="1" dirty="0" smtClean="0"/>
                        <a:t>ALTO</a:t>
                      </a:r>
                      <a:endParaRPr lang="es-AR" sz="1600" b="1" dirty="0"/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800" dirty="0" smtClean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800" dirty="0" smtClean="0"/>
                        <a:t>RI-03</a:t>
                      </a:r>
                      <a:r>
                        <a:rPr lang="es-AR" sz="1800" baseline="0" dirty="0" smtClean="0"/>
                        <a:t> (60%)</a:t>
                      </a:r>
                      <a:endParaRPr lang="es-AR" sz="1800" dirty="0" smtClean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RI</a:t>
                      </a:r>
                      <a:r>
                        <a:rPr lang="es-AR" sz="1800" baseline="0" dirty="0" smtClean="0"/>
                        <a:t>-06 (70%)</a:t>
                      </a:r>
                      <a:endParaRPr lang="es-AR" sz="1800" dirty="0"/>
                    </a:p>
                  </a:txBody>
                  <a:tcPr marT="45699" marB="45699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100">
                <a:tc>
                  <a:txBody>
                    <a:bodyPr/>
                    <a:lstStyle/>
                    <a:p>
                      <a:r>
                        <a:rPr lang="es-AR" sz="1600" b="1" dirty="0" smtClean="0"/>
                        <a:t>MODERADO</a:t>
                      </a:r>
                      <a:endParaRPr lang="es-AR" sz="1600" b="1" dirty="0"/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800" dirty="0" smtClean="0"/>
                        <a:t>RI-02 (40%)</a:t>
                      </a:r>
                    </a:p>
                    <a:p>
                      <a:r>
                        <a:rPr lang="es-AR" sz="1800" dirty="0" smtClean="0"/>
                        <a:t>RI-04 (30%)</a:t>
                      </a:r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es-AR" sz="1600" b="1" dirty="0" smtClean="0"/>
                        <a:t>BAJO</a:t>
                      </a:r>
                      <a:endParaRPr lang="es-AR" sz="1600" b="1" dirty="0"/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RI-07 (20%)</a:t>
                      </a:r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dirty="0" smtClean="0"/>
                        <a:t>RI-05(25%)</a:t>
                      </a:r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671">
                <a:tc>
                  <a:txBody>
                    <a:bodyPr/>
                    <a:lstStyle/>
                    <a:p>
                      <a:r>
                        <a:rPr lang="es-AR" sz="1600" b="1" dirty="0" smtClean="0"/>
                        <a:t>MUY BAJO</a:t>
                      </a:r>
                      <a:endParaRPr lang="es-AR" sz="1600" b="1" dirty="0"/>
                    </a:p>
                  </a:txBody>
                  <a:tcPr marT="45699" marB="45699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 smtClean="0"/>
                        <a:t>RI-01 (5%)</a:t>
                      </a:r>
                      <a:endParaRPr lang="es-AR" sz="1800" dirty="0"/>
                    </a:p>
                  </a:txBody>
                  <a:tcPr marT="45699" marB="4569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T="45699" marB="4569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2;p18"/>
          <p:cNvSpPr txBox="1">
            <a:spLocks noGrp="1"/>
          </p:cNvSpPr>
          <p:nvPr>
            <p:ph type="title"/>
          </p:nvPr>
        </p:nvSpPr>
        <p:spPr>
          <a:xfrm>
            <a:off x="899592" y="267494"/>
            <a:ext cx="587636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Supervisión del Riesgo</a:t>
            </a:r>
            <a:endParaRPr sz="36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1131590"/>
            <a:ext cx="6164394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es-A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VALORACION ALTA IMPACTO CATASTRÓFICO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RI-06 </a:t>
            </a:r>
            <a:r>
              <a:rPr lang="es-ES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Dificultad de la comunicación entre los miembros del grupo de desarrollo </a:t>
            </a:r>
            <a:r>
              <a:rPr lang="es-AR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 proyecto.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Supervisión</a:t>
            </a:r>
            <a:r>
              <a:rPr lang="es-ES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presentando informes periódicos grupales de estado de avance, en donde los miembros del proyecto, trabajan en conjunto en la elaboración del informe.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Responsable de realizar las actividades de supervisión: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Jefe del Proyecto.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Recursos para la supervisión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se necesitará una metodología que abarqué informes periódicos de estados de situación del proyecto grupales.</a:t>
            </a:r>
            <a:endParaRPr lang="es-A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es-A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2;p18"/>
          <p:cNvSpPr txBox="1">
            <a:spLocks noGrp="1"/>
          </p:cNvSpPr>
          <p:nvPr>
            <p:ph type="title"/>
          </p:nvPr>
        </p:nvSpPr>
        <p:spPr>
          <a:xfrm>
            <a:off x="899592" y="267494"/>
            <a:ext cx="587636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Supervisión del Riesgo</a:t>
            </a:r>
            <a:endParaRPr sz="36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1131590"/>
            <a:ext cx="6996294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es-A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VALORACION ALTA IMPACTO CATASTRÓFICO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RI-03 </a:t>
            </a:r>
            <a:r>
              <a:rPr lang="es-AR" b="1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Seguridad del Sitio.</a:t>
            </a:r>
            <a:endParaRPr lang="es-AR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Supervisión</a:t>
            </a:r>
            <a:r>
              <a:rPr lang="es-ES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MX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espaldar </a:t>
            </a:r>
            <a:r>
              <a:rPr lang="es-MX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información </a:t>
            </a:r>
            <a:r>
              <a:rPr lang="es-MX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frecuentemente el sitio web. Buscar una </a:t>
            </a:r>
            <a:r>
              <a:rPr lang="es-MX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compañía de </a:t>
            </a:r>
            <a:r>
              <a:rPr lang="es-MX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hosting que ofrezca </a:t>
            </a:r>
            <a:r>
              <a:rPr lang="es-MX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copias de seguridad automáticas que pueden realizarse diariamente o de forma programada.</a:t>
            </a:r>
            <a:endParaRPr lang="es-E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Responsable de realizar las actividades de supervisión: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Programadores.</a:t>
            </a:r>
            <a:endParaRPr lang="es-E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Recursos para la supervisión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se necesitará una metodología que abarqué informes periódicos de estados de 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situación.</a:t>
            </a:r>
            <a:endParaRPr lang="es-A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es-A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2;p18"/>
          <p:cNvSpPr txBox="1">
            <a:spLocks noGrp="1"/>
          </p:cNvSpPr>
          <p:nvPr>
            <p:ph type="title"/>
          </p:nvPr>
        </p:nvSpPr>
        <p:spPr>
          <a:xfrm>
            <a:off x="899592" y="267494"/>
            <a:ext cx="5876362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Supervisión del Riesgo</a:t>
            </a:r>
            <a:endParaRPr sz="36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076325"/>
            <a:ext cx="6318754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VALORACION BAJA IMPACTO CRITICO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RI-05 Inexperiencia del equipo informático / bibliotecario en el desarrollo e 	implementación del proyecto.</a:t>
            </a:r>
            <a:endParaRPr lang="es-AR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AR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Supervisión</a:t>
            </a:r>
            <a:r>
              <a:rPr lang="es-ES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 control corresponde a una actividad informática, este personal deberá tener amplios conocimientos en cuanto a la tecnología incluida en el proyecto, si el control corresponde a una actividad bibliotecológica este personal deberá tener conocimiento de tecnología aplicables a la bibliotecología.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Responsable de realizar las actividades de supervisión: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Jefe del Proyecto  y los integrantes del proyecto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s-ES" sz="1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Recursos para la supervisión</a:t>
            </a:r>
            <a:r>
              <a:rPr lang="es-E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s</a:t>
            </a:r>
            <a:r>
              <a:rPr lang="es-A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necesitará personal capacitado para validar las funciones desde el punto de vista técnico/bibliotecológico.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s-A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827584" y="1491630"/>
            <a:ext cx="5626200" cy="12241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sz="3600" b="1" dirty="0"/>
              <a:t>Plan de </a:t>
            </a:r>
            <a:r>
              <a:rPr lang="es-ES" sz="3600" b="1" dirty="0"/>
              <a:t>reducción, supervisión y gestión del riesgo</a:t>
            </a:r>
            <a:endParaRPr sz="3600" b="1" dirty="0"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116" name="Google Shape;116;p23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827584" y="3219822"/>
            <a:ext cx="631875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175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 b="0" i="0" u="none" strike="noStrike" cap="none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es-ES" sz="2000" dirty="0" smtClean="0"/>
              <a:t>A </a:t>
            </a:r>
            <a:r>
              <a:rPr lang="es-ES" sz="2000" dirty="0"/>
              <a:t>continuación se expone un esquema del Plan RSGR.</a:t>
            </a:r>
            <a:endParaRPr lang="es-AR" sz="2000" dirty="0"/>
          </a:p>
          <a:p>
            <a:pPr>
              <a:buFont typeface="Courier New" pitchFamily="49" charset="0"/>
              <a:buChar char="o"/>
            </a:pPr>
            <a:endParaRPr lang="es-AR" sz="2000" dirty="0" smtClean="0"/>
          </a:p>
        </p:txBody>
      </p:sp>
    </p:spTree>
    <p:extLst>
      <p:ext uri="{BB962C8B-B14F-4D97-AF65-F5344CB8AC3E}">
        <p14:creationId xmlns:p14="http://schemas.microsoft.com/office/powerpoint/2010/main" val="273637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116" name="Google Shape;116;p23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688" y="195486"/>
            <a:ext cx="8599784" cy="461664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b="1" dirty="0"/>
              <a:t>I. Introducción</a:t>
            </a:r>
          </a:p>
          <a:p>
            <a:pPr eaLnBrk="1" hangingPunct="1"/>
            <a:r>
              <a:rPr lang="es-CO" b="1" dirty="0"/>
              <a:t>	1. Alcance y propósito del documento</a:t>
            </a:r>
          </a:p>
          <a:p>
            <a:pPr eaLnBrk="1" hangingPunct="1"/>
            <a:r>
              <a:rPr lang="es-CO" b="1" dirty="0"/>
              <a:t>	2. Visión general de los riesgos principales</a:t>
            </a:r>
          </a:p>
          <a:p>
            <a:pPr eaLnBrk="1" hangingPunct="1"/>
            <a:r>
              <a:rPr lang="es-CO" b="1" dirty="0"/>
              <a:t>	3. Responsabilidades</a:t>
            </a:r>
          </a:p>
          <a:p>
            <a:pPr eaLnBrk="1" hangingPunct="1"/>
            <a:r>
              <a:rPr lang="es-CO" b="1" dirty="0" smtClean="0"/>
              <a:t>II</a:t>
            </a:r>
            <a:r>
              <a:rPr lang="es-CO" b="1" dirty="0"/>
              <a:t>. Tabla de riesgo del proyecto.</a:t>
            </a:r>
          </a:p>
          <a:p>
            <a:pPr eaLnBrk="1" hangingPunct="1"/>
            <a:r>
              <a:rPr lang="es-CO" b="1" dirty="0"/>
              <a:t>	1. Descripción de todos los riesgos por encima de la línea de corte</a:t>
            </a:r>
            <a:br>
              <a:rPr lang="es-CO" b="1" dirty="0"/>
            </a:br>
            <a:r>
              <a:rPr lang="es-CO" b="1" dirty="0"/>
              <a:t>	2. Factores que influyen en la probabilidad e impacto</a:t>
            </a:r>
          </a:p>
          <a:p>
            <a:pPr eaLnBrk="1" hangingPunct="1"/>
            <a:r>
              <a:rPr lang="es-CO" b="1" dirty="0"/>
              <a:t>III. Reducción, supervisión y gestión del riesgo</a:t>
            </a:r>
            <a:br>
              <a:rPr lang="es-CO" b="1" dirty="0"/>
            </a:br>
            <a:r>
              <a:rPr lang="es-CO" b="1" dirty="0"/>
              <a:t>	n. Riesgo # n</a:t>
            </a:r>
          </a:p>
          <a:p>
            <a:pPr eaLnBrk="1" hangingPunct="1"/>
            <a:r>
              <a:rPr lang="es-CO" b="1" dirty="0"/>
              <a:t>	a. Reducción </a:t>
            </a:r>
          </a:p>
          <a:p>
            <a:pPr eaLnBrk="1" hangingPunct="1"/>
            <a:r>
              <a:rPr lang="es-CO" b="1" dirty="0"/>
              <a:t>		i. Estrategia general.</a:t>
            </a:r>
            <a:br>
              <a:rPr lang="es-CO" b="1" dirty="0"/>
            </a:br>
            <a:r>
              <a:rPr lang="es-CO" b="1" dirty="0"/>
              <a:t>		ii. Pasos específicos.</a:t>
            </a:r>
          </a:p>
          <a:p>
            <a:pPr eaLnBrk="1" hangingPunct="1"/>
            <a:r>
              <a:rPr lang="es-CO" b="1" dirty="0"/>
              <a:t>	b. Supervisión</a:t>
            </a:r>
          </a:p>
          <a:p>
            <a:pPr eaLnBrk="1" hangingPunct="1"/>
            <a:r>
              <a:rPr lang="es-CO" b="1" dirty="0"/>
              <a:t>		i. Factores a supervisar</a:t>
            </a:r>
            <a:br>
              <a:rPr lang="es-CO" b="1" dirty="0"/>
            </a:br>
            <a:r>
              <a:rPr lang="es-CO" b="1" dirty="0"/>
              <a:t>		ii. Enfoque de supervisión</a:t>
            </a:r>
          </a:p>
          <a:p>
            <a:pPr eaLnBrk="1" hangingPunct="1"/>
            <a:r>
              <a:rPr lang="es-CO" b="1" dirty="0"/>
              <a:t>	c. Gestión</a:t>
            </a:r>
          </a:p>
          <a:p>
            <a:pPr eaLnBrk="1" hangingPunct="1"/>
            <a:r>
              <a:rPr lang="es-CO" b="1" dirty="0"/>
              <a:t>		i. Plan de contingencia</a:t>
            </a:r>
            <a:br>
              <a:rPr lang="es-CO" b="1" dirty="0"/>
            </a:br>
            <a:r>
              <a:rPr lang="es-CO" b="1" dirty="0"/>
              <a:t>		ii. Consideraciones especiales.</a:t>
            </a:r>
          </a:p>
          <a:p>
            <a:pPr eaLnBrk="1" hangingPunct="1"/>
            <a:r>
              <a:rPr lang="es-CO" b="1" dirty="0"/>
              <a:t>IV. Planificación temporal de revisión del Plan </a:t>
            </a:r>
            <a:r>
              <a:rPr lang="es-CO" b="1" dirty="0" smtClean="0"/>
              <a:t>RSGR</a:t>
            </a:r>
          </a:p>
          <a:p>
            <a:pPr eaLnBrk="1" hangingPunct="1"/>
            <a:endParaRPr lang="es-CO" b="1"/>
          </a:p>
          <a:p>
            <a:pPr eaLnBrk="1" hangingPunct="1"/>
            <a:endParaRPr lang="es-CO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64288" y="195486"/>
            <a:ext cx="1521744" cy="4832092"/>
          </a:xfrm>
        </p:spPr>
        <p:txBody>
          <a:bodyPr vert="vert"/>
          <a:lstStyle/>
          <a:p>
            <a:r>
              <a:rPr lang="es-AR" dirty="0"/>
              <a:t>Plan de </a:t>
            </a:r>
            <a:r>
              <a:rPr lang="es-ES" dirty="0"/>
              <a:t>reducción, supervisión y gestión del riesgo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7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1331640" y="3579862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Ejemplo: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es-ES" dirty="0">
                <a:latin typeface="Arial" pitchFamily="34" charset="0"/>
                <a:cs typeface="Arial" pitchFamily="34" charset="0"/>
              </a:rPr>
              <a:t>el proceso de administración de riesgos en el proyecto «Implementación, desarrollo y </a:t>
            </a:r>
            <a:r>
              <a:rPr lang="es-AR" dirty="0">
                <a:latin typeface="Arial" pitchFamily="34" charset="0"/>
                <a:cs typeface="Arial" pitchFamily="34" charset="0"/>
              </a:rPr>
              <a:t>mantenimiento de componentes de Web 2.0 </a:t>
            </a:r>
            <a:r>
              <a:rPr lang="es-ES" dirty="0">
                <a:latin typeface="Arial" pitchFamily="34" charset="0"/>
                <a:cs typeface="Arial" pitchFamily="34" charset="0"/>
              </a:rPr>
              <a:t>una Biblioteca Especializada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.»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57" name="Google Shape;157;p28" descr="Death_to_stock_communicate_hands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7" y="534987"/>
            <a:ext cx="8036709" cy="390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584" y="643970"/>
            <a:ext cx="1841088" cy="3655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01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827584" y="21895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sz="2400" b="1" dirty="0" smtClean="0"/>
              <a:t>Identificación de Riesgo</a:t>
            </a:r>
            <a:endParaRPr sz="2400" b="1" dirty="0"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4294967295"/>
          </p:nvPr>
        </p:nvSpPr>
        <p:spPr>
          <a:xfrm>
            <a:off x="971600" y="1092200"/>
            <a:ext cx="3966600" cy="515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just">
              <a:buFont typeface="Wingdings" pitchFamily="2" charset="2"/>
              <a:buNone/>
              <a:defRPr/>
            </a:pPr>
            <a:r>
              <a:rPr lang="es-AR" sz="2400" dirty="0" smtClean="0"/>
              <a:t>Tormenta de ideas</a:t>
            </a:r>
            <a:endParaRPr lang="es-PE" sz="24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5646"/>
            <a:ext cx="2216349" cy="284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478"/>
            <a:ext cx="403244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 idx="4294967295"/>
          </p:nvPr>
        </p:nvSpPr>
        <p:spPr>
          <a:xfrm>
            <a:off x="683568" y="184400"/>
            <a:ext cx="627795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/>
              <a:t>T</a:t>
            </a:r>
            <a:r>
              <a:rPr lang="es-AR" dirty="0" smtClean="0"/>
              <a:t>ipos </a:t>
            </a:r>
            <a:r>
              <a:rPr lang="es-AR" dirty="0"/>
              <a:t>de </a:t>
            </a:r>
            <a:r>
              <a:rPr lang="es-AR" dirty="0" smtClean="0"/>
              <a:t>riesgo</a:t>
            </a:r>
            <a:endParaRPr dirty="0"/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27584" y="915566"/>
            <a:ext cx="5987008" cy="3096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u="sng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Riesgos específicos del producto: 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Son riesgos asociados a un producto en particular en forma </a:t>
            </a:r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única y específica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s-ES" sz="1600" b="1" dirty="0" smtClean="0">
                <a:solidFill>
                  <a:schemeClr val="accent5">
                    <a:lumMod val="50000"/>
                  </a:schemeClr>
                </a:solidFill>
              </a:rPr>
              <a:t>Solo son identificables por aquellos que tienen una visión clara de la tecnología, personal y entorno específico del proyecto en cuestión.</a:t>
            </a:r>
            <a:endParaRPr lang="es-ES" sz="1600" b="1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algn="just"/>
            <a:r>
              <a:rPr lang="es-ES" sz="1600" u="sng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Riesgos genéricos: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Son todo los riesgos que afecta a cualquier proyecto. Cualquier proyecto puede presentar este tipo de problemas</a:t>
            </a:r>
            <a:endParaRPr lang="es-ES" sz="1600" dirty="0" smtClean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  <a:p>
            <a:pPr lvl="1" algn="just"/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Tamaño del producto. (TP)</a:t>
            </a:r>
          </a:p>
          <a:p>
            <a:pPr lvl="1" algn="just"/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Impacto en el negocio. (IN)</a:t>
            </a:r>
          </a:p>
          <a:p>
            <a:pPr lvl="1" algn="just"/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Características del cliente. (CC) </a:t>
            </a:r>
          </a:p>
          <a:p>
            <a:pPr lvl="1" algn="just"/>
            <a:r>
              <a:rPr lang="es-AR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Definición del proceso. (DP)</a:t>
            </a:r>
          </a:p>
          <a:p>
            <a:pPr lvl="1" algn="just"/>
            <a:r>
              <a:rPr lang="es-AR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Entorno de desarrollo. (ED)</a:t>
            </a:r>
          </a:p>
          <a:p>
            <a:pPr lvl="1" algn="just"/>
            <a:r>
              <a:rPr lang="es-AR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Tecnología a construir.  (TC)</a:t>
            </a:r>
          </a:p>
          <a:p>
            <a:pPr lvl="1" algn="just"/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Tamaño y experiencia de la plantilla (TEP)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236296" y="771550"/>
            <a:ext cx="10855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s-AR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69744"/>
              </p:ext>
            </p:extLst>
          </p:nvPr>
        </p:nvGraphicFramePr>
        <p:xfrm>
          <a:off x="323528" y="195486"/>
          <a:ext cx="8569448" cy="48245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284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4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6613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Riesgo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Categoría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6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Inexperiencia del equipo técnico 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Tamaño y Experiencia de la plantilla de personal (TEP)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 anchor="ctr"/>
                </a:tc>
              </a:tr>
              <a:tr h="2966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Cambio de políticas de gestión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Impacto de</a:t>
                      </a:r>
                      <a:r>
                        <a:rPr lang="es-AR" sz="1600" baseline="0" dirty="0" smtClean="0"/>
                        <a:t> negocio (IN)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Dificultad de comunicación entre los miembros del grupo de desarrollo del proyecto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 anchor="ctr"/>
                </a:tc>
              </a:tr>
              <a:tr h="3315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Soporte y mantenimiento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600" dirty="0" smtClean="0"/>
                        <a:t>Definición de Procesos (DP)</a:t>
                      </a:r>
                      <a:endParaRPr lang="es-A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6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Seguridad del Sitio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TEP</a:t>
                      </a:r>
                      <a:endParaRPr lang="es-A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Desconocimiento o poco conocimiento por parte del equipo de desarrollo en la utilización de la herramientas web</a:t>
                      </a:r>
                      <a:endParaRPr lang="es-AR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75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Dificultad de comunicación entre los miembros del grupo de desarrollo del proyecto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56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Errores en la estimación del presupuesto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Tamaño</a:t>
                      </a:r>
                      <a:r>
                        <a:rPr lang="es-AR" sz="1600" baseline="0" dirty="0" smtClean="0"/>
                        <a:t> del Producto (TP)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9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339948"/>
            <a:ext cx="84820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634457" y="482823"/>
            <a:ext cx="1943100" cy="417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5926"/>
              </p:ext>
            </p:extLst>
          </p:nvPr>
        </p:nvGraphicFramePr>
        <p:xfrm>
          <a:off x="882469" y="464289"/>
          <a:ext cx="7816432" cy="421208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33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3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719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Riesgo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Categoría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4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RI01 Errores en la estimación del presupuesto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aseline="0" dirty="0" smtClean="0"/>
                        <a:t>Tamaño del Producto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7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RI02 Cambio de políticas de gestión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aseline="0" dirty="0" smtClean="0"/>
                        <a:t>Impacto en el Negocio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4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RI03 Seguridad del Sitio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Tamaño y experiencia de</a:t>
                      </a:r>
                      <a:r>
                        <a:rPr lang="es-AR" sz="1600" baseline="0" dirty="0" smtClean="0"/>
                        <a:t> </a:t>
                      </a:r>
                      <a:r>
                        <a:rPr lang="es-AR" sz="1600" dirty="0" smtClean="0"/>
                        <a:t>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7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RI04 Soporte y mantenimiento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Definición del Proyecto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4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RI05 Inexperiencia del equipo técnico 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Tamaño y experiencia de</a:t>
                      </a:r>
                      <a:r>
                        <a:rPr lang="es-AR" sz="1600" baseline="0" dirty="0" smtClean="0"/>
                        <a:t> </a:t>
                      </a:r>
                      <a:r>
                        <a:rPr lang="es-AR" sz="1600" dirty="0" smtClean="0"/>
                        <a:t>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41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RI06 Dificultad de comunicación entre los miembros del grupo de desarrollo del proyecto</a:t>
                      </a:r>
                      <a:endParaRPr lang="es-ES_tradnl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Tamaño y experiencia de</a:t>
                      </a:r>
                      <a:r>
                        <a:rPr lang="es-AR" sz="1600" baseline="0" dirty="0" smtClean="0"/>
                        <a:t> </a:t>
                      </a:r>
                      <a:r>
                        <a:rPr lang="es-AR" sz="1600" dirty="0" smtClean="0"/>
                        <a:t>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68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RI07 Desconocimiento o poco conocimiento por parte del equipo de desarrollo en la utilización de la herramientas web</a:t>
                      </a:r>
                      <a:endParaRPr lang="es-AR" sz="160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Tamaño y experiencia de</a:t>
                      </a:r>
                      <a:r>
                        <a:rPr lang="es-AR" sz="1600" baseline="0" dirty="0" smtClean="0"/>
                        <a:t> </a:t>
                      </a:r>
                      <a:r>
                        <a:rPr lang="es-AR" sz="1600" dirty="0" smtClean="0"/>
                        <a:t>EP</a:t>
                      </a:r>
                      <a:endParaRPr lang="es-A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1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1401</Words>
  <Application>Microsoft Office PowerPoint</Application>
  <PresentationFormat>Presentación en pantalla (16:9)</PresentationFormat>
  <Paragraphs>279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Pangolin</vt:lpstr>
      <vt:lpstr>Courier New</vt:lpstr>
      <vt:lpstr>Inconsolata</vt:lpstr>
      <vt:lpstr>Wingdings</vt:lpstr>
      <vt:lpstr>Jaques template</vt:lpstr>
      <vt:lpstr>Gestión de Riesgos</vt:lpstr>
      <vt:lpstr>Proceso de administración de Riesgos Barry Boehm</vt:lpstr>
      <vt:lpstr>Ejemplo: Realizar el proceso de administración de riesgos en el proyecto «Implementación, desarrollo y mantenimiento de componentes de Web 2.0 una Biblioteca Especializada.»</vt:lpstr>
      <vt:lpstr>Presentación de PowerPoint</vt:lpstr>
      <vt:lpstr>Identificación de Riesgo</vt:lpstr>
      <vt:lpstr>Tipos de riesgo</vt:lpstr>
      <vt:lpstr>Presentación de PowerPoint</vt:lpstr>
      <vt:lpstr>Presentación de PowerPoint</vt:lpstr>
      <vt:lpstr>Presentación de PowerPoint</vt:lpstr>
      <vt:lpstr>Es necesario analizar que probabilidad de ocurrencia tiene el riesgo y el impacto:</vt:lpstr>
      <vt:lpstr>Presentación de PowerPoint</vt:lpstr>
      <vt:lpstr>Presentación de PowerPoint</vt:lpstr>
      <vt:lpstr>Presentación de PowerPoint</vt:lpstr>
      <vt:lpstr>Planeación del Riesgo</vt:lpstr>
      <vt:lpstr>Planeación del Riesgo</vt:lpstr>
      <vt:lpstr>Presentación de PowerPoint</vt:lpstr>
      <vt:lpstr>Planeación del Riesgo</vt:lpstr>
      <vt:lpstr>Planeación del Riesgo</vt:lpstr>
      <vt:lpstr>Planeación del Riesgo</vt:lpstr>
      <vt:lpstr>Presentación de PowerPoint</vt:lpstr>
      <vt:lpstr>Presentación de PowerPoint</vt:lpstr>
      <vt:lpstr>Supervisión del Riesgo</vt:lpstr>
      <vt:lpstr>Supervisión del Riesgo</vt:lpstr>
      <vt:lpstr>Supervisión del Riesgo</vt:lpstr>
      <vt:lpstr>Plan de reducción, supervisión y gestión del riesgo</vt:lpstr>
      <vt:lpstr>Plan de reducción, supervisión y gestión del riesgo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Riesgos</dc:title>
  <dc:creator>María Carolina Haustein</dc:creator>
  <cp:lastModifiedBy>vanesa</cp:lastModifiedBy>
  <cp:revision>112</cp:revision>
  <dcterms:modified xsi:type="dcterms:W3CDTF">2020-11-10T12:04:11Z</dcterms:modified>
</cp:coreProperties>
</file>